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2" r:id="rId4"/>
    <p:sldId id="258" r:id="rId5"/>
    <p:sldId id="274" r:id="rId6"/>
    <p:sldId id="273" r:id="rId7"/>
    <p:sldId id="276" r:id="rId8"/>
    <p:sldId id="275" r:id="rId9"/>
    <p:sldId id="259" r:id="rId10"/>
    <p:sldId id="279" r:id="rId11"/>
    <p:sldId id="280" r:id="rId12"/>
    <p:sldId id="277" r:id="rId13"/>
    <p:sldId id="26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png"/><Relationship Id="rId7" Type="http://schemas.openxmlformats.org/officeDocument/2006/relationships/image" Target="../media/image22.jf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fif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f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76200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773668"/>
            <a:ext cx="838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FF0000"/>
                </a:solidFill>
              </a:rPr>
              <a:t>General </a:t>
            </a:r>
            <a:r>
              <a:rPr lang="en-US" sz="2800" b="1" i="1" dirty="0" smtClean="0">
                <a:solidFill>
                  <a:srgbClr val="FF0000"/>
                </a:solidFill>
              </a:rPr>
              <a:t>Characteristics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</a:rPr>
              <a:t>of Algae</a:t>
            </a:r>
            <a:endParaRPr lang="en-IN" sz="2800" b="1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55626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Dr. </a:t>
            </a:r>
            <a:r>
              <a:rPr lang="en-US" sz="2400" b="1" dirty="0" err="1" smtClean="0">
                <a:solidFill>
                  <a:srgbClr val="FF0000"/>
                </a:solidFill>
              </a:rPr>
              <a:t>Trilok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Kumar</a:t>
            </a: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6019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Assistant Professor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63963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Govt. Digvijay Autonomous PG College, Rajnandgaon, C.G.</a:t>
            </a:r>
            <a:endParaRPr lang="en-IN" sz="24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62" y="1696105"/>
            <a:ext cx="7655038" cy="401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7620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Characteristic features of 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773668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Asexual reproduction take place by means of Zoospore, </a:t>
            </a:r>
            <a:r>
              <a:rPr lang="en-US" sz="2400" b="1" dirty="0" err="1" smtClean="0">
                <a:solidFill>
                  <a:srgbClr val="7030A0"/>
                </a:solidFill>
              </a:rPr>
              <a:t>Aplanospores</a:t>
            </a:r>
            <a:r>
              <a:rPr lang="en-US" sz="2400" b="1" dirty="0" smtClean="0">
                <a:solidFill>
                  <a:srgbClr val="7030A0"/>
                </a:solidFill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</a:rPr>
              <a:t>Hypnospores</a:t>
            </a:r>
            <a:r>
              <a:rPr lang="en-US" sz="2400" b="1" dirty="0" smtClean="0">
                <a:solidFill>
                  <a:srgbClr val="7030A0"/>
                </a:solidFill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</a:rPr>
              <a:t>Akinetes</a:t>
            </a:r>
            <a:r>
              <a:rPr lang="en-US" sz="2400" b="1" dirty="0" smtClean="0">
                <a:solidFill>
                  <a:srgbClr val="7030A0"/>
                </a:solidFill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</a:rPr>
              <a:t>Androspores</a:t>
            </a:r>
            <a:r>
              <a:rPr lang="en-US" sz="2400" b="1" dirty="0" smtClean="0">
                <a:solidFill>
                  <a:srgbClr val="7030A0"/>
                </a:solidFill>
              </a:rPr>
              <a:t>, exospores, carpospores or </a:t>
            </a:r>
            <a:r>
              <a:rPr lang="en-US" sz="2400" b="1" dirty="0" err="1" smtClean="0">
                <a:solidFill>
                  <a:srgbClr val="7030A0"/>
                </a:solidFill>
              </a:rPr>
              <a:t>tetraspores</a:t>
            </a:r>
            <a:r>
              <a:rPr lang="en-US" sz="2400" b="1" dirty="0" smtClean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2" t="27750" r="50000" b="31931"/>
          <a:stretch/>
        </p:blipFill>
        <p:spPr bwMode="auto">
          <a:xfrm>
            <a:off x="4243553" y="4623542"/>
            <a:ext cx="2191406" cy="2117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9" t="28172" r="43405" b="28793"/>
          <a:stretch/>
        </p:blipFill>
        <p:spPr bwMode="auto">
          <a:xfrm>
            <a:off x="6434959" y="4623542"/>
            <a:ext cx="2709041" cy="1910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23"/>
          <a:stretch/>
        </p:blipFill>
        <p:spPr>
          <a:xfrm>
            <a:off x="2668921" y="5105400"/>
            <a:ext cx="1598279" cy="1371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94" y="4623541"/>
            <a:ext cx="1992494" cy="14924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868046"/>
            <a:ext cx="2476275" cy="17687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85" y="1600200"/>
            <a:ext cx="1743075" cy="26193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323" y="2047507"/>
            <a:ext cx="2429187" cy="18218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3997"/>
            <a:ext cx="2433600" cy="179582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1965" y="4050268"/>
            <a:ext cx="90137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Zoospore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in </a:t>
            </a:r>
            <a:r>
              <a:rPr lang="en-US" b="1" i="1" dirty="0" err="1" smtClean="0">
                <a:solidFill>
                  <a:srgbClr val="FF0000"/>
                </a:solidFill>
              </a:rPr>
              <a:t>Volvox</a:t>
            </a:r>
            <a:r>
              <a:rPr lang="en-US" b="1" dirty="0" smtClean="0">
                <a:solidFill>
                  <a:srgbClr val="FF0000"/>
                </a:solidFill>
              </a:rPr>
              <a:t>           </a:t>
            </a:r>
            <a:r>
              <a:rPr lang="en-US" b="1" dirty="0" err="1" smtClean="0">
                <a:solidFill>
                  <a:srgbClr val="FF0000"/>
                </a:solidFill>
              </a:rPr>
              <a:t>Aplanospores</a:t>
            </a:r>
            <a:r>
              <a:rPr lang="en-US" b="1" dirty="0" smtClean="0">
                <a:solidFill>
                  <a:srgbClr val="FF0000"/>
                </a:solidFill>
              </a:rPr>
              <a:t> in </a:t>
            </a:r>
            <a:r>
              <a:rPr lang="en-US" b="1" i="1" dirty="0" err="1" smtClean="0">
                <a:solidFill>
                  <a:srgbClr val="FF0000"/>
                </a:solidFill>
              </a:rPr>
              <a:t>Vaucheria</a:t>
            </a:r>
            <a:r>
              <a:rPr lang="en-US" b="1" dirty="0" smtClean="0">
                <a:solidFill>
                  <a:srgbClr val="FF0000"/>
                </a:solidFill>
              </a:rPr>
              <a:t>     </a:t>
            </a:r>
            <a:r>
              <a:rPr lang="en-US" b="1" dirty="0" err="1" smtClean="0">
                <a:solidFill>
                  <a:srgbClr val="FF0000"/>
                </a:solidFill>
              </a:rPr>
              <a:t>Hypnospores</a:t>
            </a:r>
            <a:r>
              <a:rPr lang="en-US" b="1" dirty="0" smtClean="0">
                <a:solidFill>
                  <a:srgbClr val="FF0000"/>
                </a:solidFill>
              </a:rPr>
              <a:t>,         </a:t>
            </a:r>
            <a:r>
              <a:rPr lang="en-US" b="1" i="1" dirty="0" smtClean="0">
                <a:solidFill>
                  <a:srgbClr val="FF0000"/>
                </a:solidFill>
              </a:rPr>
              <a:t>Anabaena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  <a:r>
              <a:rPr lang="en-US" b="1" dirty="0" err="1" smtClean="0">
                <a:solidFill>
                  <a:srgbClr val="FF0000"/>
                </a:solidFill>
              </a:rPr>
              <a:t>Akinetes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76200" y="6172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Androspores</a:t>
            </a:r>
            <a:r>
              <a:rPr lang="en-US" b="1" dirty="0" smtClean="0">
                <a:solidFill>
                  <a:srgbClr val="FF0000"/>
                </a:solidFill>
              </a:rPr>
              <a:t> in </a:t>
            </a:r>
            <a:r>
              <a:rPr lang="en-US" b="1" i="1" dirty="0" err="1" smtClean="0">
                <a:solidFill>
                  <a:srgbClr val="FF0000"/>
                </a:solidFill>
              </a:rPr>
              <a:t>Oedogonium</a:t>
            </a:r>
            <a:r>
              <a:rPr lang="en-US" b="1" dirty="0" smtClean="0">
                <a:solidFill>
                  <a:srgbClr val="FF0000"/>
                </a:solidFill>
              </a:rPr>
              <a:t>  </a:t>
            </a:r>
          </a:p>
          <a:p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	Exospores</a:t>
            </a:r>
            <a:endParaRPr lang="en-I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7620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Characteristic features of 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773668"/>
            <a:ext cx="868680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Alternation of generation +nt.</a:t>
            </a: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Types: </a:t>
            </a:r>
            <a:r>
              <a:rPr lang="en-US" sz="2400" b="1" dirty="0" err="1" smtClean="0">
                <a:solidFill>
                  <a:srgbClr val="7030A0"/>
                </a:solidFill>
              </a:rPr>
              <a:t>Haplobiontic</a:t>
            </a:r>
            <a:r>
              <a:rPr lang="en-US" sz="2400" b="1" dirty="0" smtClean="0">
                <a:solidFill>
                  <a:srgbClr val="7030A0"/>
                </a:solidFill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</a:rPr>
              <a:t>Diplobiontic</a:t>
            </a:r>
            <a:r>
              <a:rPr lang="en-US" sz="2400" b="1" dirty="0" smtClean="0">
                <a:solidFill>
                  <a:srgbClr val="7030A0"/>
                </a:solidFill>
              </a:rPr>
              <a:t> and </a:t>
            </a:r>
            <a:r>
              <a:rPr lang="en-US" sz="2400" b="1" dirty="0" err="1" smtClean="0">
                <a:solidFill>
                  <a:srgbClr val="7030A0"/>
                </a:solidFill>
              </a:rPr>
              <a:t>Haplodiplobiontic</a:t>
            </a:r>
            <a:r>
              <a:rPr lang="en-US" sz="2400" b="1" dirty="0" smtClean="0">
                <a:solidFill>
                  <a:srgbClr val="7030A0"/>
                </a:solidFill>
              </a:rPr>
              <a:t>.</a:t>
            </a:r>
          </a:p>
          <a:p>
            <a:endParaRPr lang="en-US" sz="2400" b="1" dirty="0" smtClean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836419"/>
            <a:ext cx="6477001" cy="471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1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Difference between Algae and Fungi</a:t>
            </a:r>
            <a:endParaRPr lang="en-IN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717788"/>
              </p:ext>
            </p:extLst>
          </p:nvPr>
        </p:nvGraphicFramePr>
        <p:xfrm>
          <a:off x="533400" y="762000"/>
          <a:ext cx="8153400" cy="3933825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076700"/>
                <a:gridCol w="40767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Algae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Fungi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algn="just"/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algn="just"/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algn="just"/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algn="just"/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algn="just"/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45" t="14023" r="11818" b="37184"/>
          <a:stretch/>
        </p:blipFill>
        <p:spPr>
          <a:xfrm>
            <a:off x="579305" y="1447800"/>
            <a:ext cx="8061590" cy="306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3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Difference between Algae and Fungi</a:t>
            </a:r>
            <a:endParaRPr lang="en-IN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188666"/>
              </p:ext>
            </p:extLst>
          </p:nvPr>
        </p:nvGraphicFramePr>
        <p:xfrm>
          <a:off x="533400" y="762000"/>
          <a:ext cx="8153400" cy="6109335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076700"/>
                <a:gridCol w="40767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Algae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Fungi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Plant body: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Unicellular, multicellular, filamentous, branched or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</a:rPr>
                        <a:t>unbranched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. Mycelium is absent.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Plant body unicellular or multicellular,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Each filament is known as Hyphae. Large no. od Hyphae constitutes a mycelium 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Chlorophyll: +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nt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Chlorophyll: -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nt</a:t>
                      </a:r>
                      <a:endParaRPr lang="en-IN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Autotrophic: Photosynthesis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Heterotrophic: Parasitic or saprophytic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Thallus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made up of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Parenchymatous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cells.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Thallus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made up of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Psedoparenchymatous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cells.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Cell wall made up of cellulose.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Cell wall made up of Chitin.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RFM: Starch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RFM: Glycogen &amp; oil droplets.</a:t>
                      </a:r>
                      <a:endParaRPr lang="en-I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080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76200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900535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Definition</a:t>
            </a:r>
            <a:endParaRPr lang="en-IN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521803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Eukaryotic, Thallophytic, Photosynthetic, Avascular, </a:t>
            </a:r>
            <a:r>
              <a:rPr lang="en-US" sz="2400" b="1" dirty="0" err="1" smtClean="0"/>
              <a:t>Cryptogamus</a:t>
            </a:r>
            <a:r>
              <a:rPr lang="en-US" sz="2400" b="1" dirty="0"/>
              <a:t> </a:t>
            </a:r>
            <a:r>
              <a:rPr lang="en-US" sz="2400" b="1" dirty="0" smtClean="0"/>
              <a:t> plants are called Algae.</a:t>
            </a:r>
            <a:endParaRPr lang="en-IN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773668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Study of Algae - </a:t>
            </a:r>
            <a:r>
              <a:rPr lang="en-US" sz="2400" b="1" dirty="0" smtClean="0">
                <a:solidFill>
                  <a:srgbClr val="FF0000"/>
                </a:solidFill>
              </a:rPr>
              <a:t>Phycology</a:t>
            </a: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53340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Term Algae- Latin word. First used by </a:t>
            </a:r>
            <a:r>
              <a:rPr lang="en-US" sz="2400" b="1" dirty="0" smtClean="0">
                <a:solidFill>
                  <a:srgbClr val="FF0000"/>
                </a:solidFill>
              </a:rPr>
              <a:t>Linnaeus</a:t>
            </a:r>
            <a:r>
              <a:rPr lang="en-US" sz="2400" b="1" dirty="0" smtClean="0"/>
              <a:t> (1754) for  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                         Seaweed</a:t>
            </a:r>
            <a:r>
              <a:rPr lang="en-US" sz="2400" b="1" dirty="0" smtClean="0"/>
              <a:t>.</a:t>
            </a:r>
            <a:endParaRPr lang="en-IN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429000"/>
            <a:ext cx="2466975" cy="1847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25" y="3572072"/>
            <a:ext cx="2809875" cy="16287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67181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0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76200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1066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Father of Indian Phycology: M.O.P. </a:t>
            </a:r>
            <a:r>
              <a:rPr lang="en-US" sz="2400" b="1" dirty="0" err="1" smtClean="0">
                <a:solidFill>
                  <a:srgbClr val="7030A0"/>
                </a:solidFill>
              </a:rPr>
              <a:t>Iyenger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34245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Father of World Phycology: </a:t>
            </a:r>
            <a:r>
              <a:rPr lang="en-US" sz="2400" b="1" dirty="0">
                <a:solidFill>
                  <a:srgbClr val="7030A0"/>
                </a:solidFill>
              </a:rPr>
              <a:t>F. E. Fritsch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" y="57150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In World: 2475 Genera of algae &amp; 28305 Species of algae</a:t>
            </a: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" y="63201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In India: 666 Genera of algae &amp; 5136 Species of algae</a:t>
            </a:r>
            <a:endParaRPr lang="en-IN" sz="24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609600"/>
            <a:ext cx="1866900" cy="2447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192117"/>
            <a:ext cx="20574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Characteristic features of 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773668"/>
            <a:ext cx="8686800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They are aquatic, found in fresh water, non-salty &amp; salty water of sea.</a:t>
            </a: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They also found in moist soil and rocks.</a:t>
            </a: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US" sz="2400" b="1" dirty="0">
              <a:solidFill>
                <a:srgbClr val="7030A0"/>
              </a:solidFill>
            </a:endParaRP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US" sz="2400" b="1" dirty="0">
              <a:solidFill>
                <a:srgbClr val="7030A0"/>
              </a:solidFill>
            </a:endParaRP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US" sz="2400" b="1" dirty="0" smtClean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74" y="3352800"/>
            <a:ext cx="2064026" cy="27555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4454261"/>
            <a:ext cx="3165613" cy="20989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04" y="2438400"/>
            <a:ext cx="2619375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916" y="2438400"/>
            <a:ext cx="3098316" cy="17430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85063" y="4114800"/>
            <a:ext cx="1858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Fresh water Algae</a:t>
            </a:r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3780663" y="4128655"/>
            <a:ext cx="1939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Spring water Algae</a:t>
            </a:r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2552527" y="6553200"/>
            <a:ext cx="1409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Marine algae</a:t>
            </a:r>
            <a:endParaRPr lang="en-IN" dirty="0"/>
          </a:p>
        </p:txBody>
      </p:sp>
      <p:sp>
        <p:nvSpPr>
          <p:cNvPr id="11" name="TextBox 10"/>
          <p:cNvSpPr txBox="1"/>
          <p:nvPr/>
        </p:nvSpPr>
        <p:spPr>
          <a:xfrm>
            <a:off x="6400800" y="6108381"/>
            <a:ext cx="2738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Algae on moist soil &amp; Rocks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2454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Characteristic features of 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609600"/>
            <a:ext cx="86868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Plant body: unicellular to multicellular (</a:t>
            </a:r>
            <a:r>
              <a:rPr lang="en-US" sz="2400" b="1" dirty="0" err="1" smtClean="0">
                <a:solidFill>
                  <a:srgbClr val="7030A0"/>
                </a:solidFill>
              </a:rPr>
              <a:t>Thalloid</a:t>
            </a:r>
            <a:r>
              <a:rPr lang="en-US" sz="2400" b="1" dirty="0" smtClean="0">
                <a:solidFill>
                  <a:srgbClr val="7030A0"/>
                </a:solidFill>
              </a:rPr>
              <a:t>- Not differentiated into root, stem and leaves).</a:t>
            </a: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Each algal cell contains chloroplast, mitochondria, nucleus, GB, eye spot, contractile vacuoles etc.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286000"/>
            <a:ext cx="5562600" cy="370403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1000" y="5856982"/>
            <a:ext cx="868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600" b="1" dirty="0" smtClean="0"/>
              <a:t>Fig: Examples </a:t>
            </a:r>
            <a:r>
              <a:rPr lang="en-IN" sz="1600" b="1" dirty="0"/>
              <a:t>of unicellular and multicellular algae in the </a:t>
            </a:r>
            <a:r>
              <a:rPr lang="en-IN" sz="1600" b="1" dirty="0" err="1"/>
              <a:t>Chlorophyte</a:t>
            </a:r>
            <a:r>
              <a:rPr lang="en-IN" sz="1600" b="1" dirty="0"/>
              <a:t> taxon. (a) the unicellular species </a:t>
            </a:r>
            <a:r>
              <a:rPr lang="en-IN" sz="1600" b="1" i="1" dirty="0" err="1"/>
              <a:t>Chlamydomonas</a:t>
            </a:r>
            <a:r>
              <a:rPr lang="en-IN" sz="1600" b="1" i="1" dirty="0"/>
              <a:t> </a:t>
            </a:r>
            <a:r>
              <a:rPr lang="en-IN" sz="1600" b="1" i="1" dirty="0" err="1"/>
              <a:t>reinhardtii</a:t>
            </a:r>
            <a:r>
              <a:rPr lang="en-IN" sz="1600" b="1" dirty="0"/>
              <a:t>; (b) a colony of </a:t>
            </a:r>
            <a:r>
              <a:rPr lang="en-IN" sz="1600" b="1" i="1" dirty="0"/>
              <a:t>Gonium </a:t>
            </a:r>
            <a:r>
              <a:rPr lang="en-IN" sz="1600" b="1" i="1" dirty="0" err="1"/>
              <a:t>pectorale</a:t>
            </a:r>
            <a:r>
              <a:rPr lang="en-IN" sz="1600" b="1" dirty="0"/>
              <a:t>; (c) a colony of </a:t>
            </a:r>
            <a:r>
              <a:rPr lang="en-IN" sz="1600" b="1" i="1" dirty="0" err="1"/>
              <a:t>Eudorina</a:t>
            </a:r>
            <a:r>
              <a:rPr lang="en-IN" sz="1600" b="1" i="1" dirty="0"/>
              <a:t> </a:t>
            </a:r>
            <a:r>
              <a:rPr lang="en-IN" sz="1600" b="1" i="1" dirty="0" err="1"/>
              <a:t>elegans</a:t>
            </a:r>
            <a:r>
              <a:rPr lang="en-IN" sz="1600" b="1" dirty="0"/>
              <a:t>; (d) the multicellular species </a:t>
            </a:r>
            <a:r>
              <a:rPr lang="en-IN" sz="1600" b="1" i="1" dirty="0" err="1"/>
              <a:t>Pleodorina</a:t>
            </a:r>
            <a:r>
              <a:rPr lang="en-IN" sz="1600" b="1" i="1" dirty="0"/>
              <a:t> </a:t>
            </a:r>
            <a:r>
              <a:rPr lang="en-IN" sz="1600" b="1" i="1" dirty="0" err="1"/>
              <a:t>californica</a:t>
            </a:r>
            <a:r>
              <a:rPr lang="en-IN" sz="1600" b="1" dirty="0"/>
              <a:t>; (e) the multicellular species </a:t>
            </a:r>
            <a:r>
              <a:rPr lang="en-IN" sz="1600" b="1" i="1" dirty="0" err="1"/>
              <a:t>Volvox</a:t>
            </a:r>
            <a:r>
              <a:rPr lang="en-IN" sz="1600" b="1" i="1" dirty="0"/>
              <a:t> </a:t>
            </a:r>
            <a:r>
              <a:rPr lang="en-IN" sz="1600" b="1" i="1" dirty="0" err="1"/>
              <a:t>carter</a:t>
            </a:r>
            <a:r>
              <a:rPr lang="en-IN" sz="1600" b="1" dirty="0" err="1"/>
              <a:t>i</a:t>
            </a:r>
            <a:r>
              <a:rPr lang="en-IN" sz="1600" b="1" dirty="0"/>
              <a:t>; (f) the multicellular species </a:t>
            </a:r>
            <a:r>
              <a:rPr lang="en-IN" sz="1600" b="1" i="1" dirty="0" err="1"/>
              <a:t>Volvox</a:t>
            </a:r>
            <a:r>
              <a:rPr lang="en-IN" sz="1600" b="1" i="1" dirty="0"/>
              <a:t> </a:t>
            </a:r>
            <a:r>
              <a:rPr lang="en-IN" sz="1600" b="1" i="1" dirty="0" err="1" smtClean="0"/>
              <a:t>aureus</a:t>
            </a:r>
            <a:r>
              <a:rPr lang="en-IN" sz="1600" b="1" i="1" dirty="0" smtClean="0"/>
              <a:t> </a:t>
            </a:r>
            <a:r>
              <a:rPr lang="en-IN" sz="1600" b="1" dirty="0" err="1" smtClean="0"/>
              <a:t>Michod</a:t>
            </a:r>
            <a:r>
              <a:rPr lang="en-IN" sz="1600" b="1" dirty="0" smtClean="0"/>
              <a:t> </a:t>
            </a:r>
            <a:r>
              <a:rPr lang="en-IN" sz="1600" b="1" dirty="0"/>
              <a:t>(2007).</a:t>
            </a:r>
          </a:p>
        </p:txBody>
      </p:sp>
    </p:spTree>
    <p:extLst>
      <p:ext uri="{BB962C8B-B14F-4D97-AF65-F5344CB8AC3E}">
        <p14:creationId xmlns:p14="http://schemas.microsoft.com/office/powerpoint/2010/main" val="253128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Characteristic features of 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773668"/>
            <a:ext cx="86868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Autotrophic in nature (+</a:t>
            </a:r>
            <a:r>
              <a:rPr lang="en-US" sz="2400" b="1" dirty="0" err="1" smtClean="0">
                <a:solidFill>
                  <a:srgbClr val="7030A0"/>
                </a:solidFill>
              </a:rPr>
              <a:t>nt</a:t>
            </a:r>
            <a:r>
              <a:rPr lang="en-US" sz="2400" b="1" dirty="0" smtClean="0">
                <a:solidFill>
                  <a:srgbClr val="7030A0"/>
                </a:solidFill>
              </a:rPr>
              <a:t> Chlorophyll).</a:t>
            </a: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US" sz="2400" b="1" dirty="0">
              <a:solidFill>
                <a:srgbClr val="7030A0"/>
              </a:solidFill>
            </a:endParaRP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US" sz="2400" b="1" dirty="0">
              <a:solidFill>
                <a:srgbClr val="7030A0"/>
              </a:solidFill>
            </a:endParaRP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US" sz="2400" b="1" dirty="0" smtClean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171844"/>
            <a:ext cx="3712987" cy="27811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434337"/>
            <a:ext cx="2895600" cy="517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8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Characteristic features of 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773668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Different types of chlorophyll are +</a:t>
            </a:r>
            <a:r>
              <a:rPr lang="en-US" sz="2400" b="1" dirty="0" err="1" smtClean="0">
                <a:solidFill>
                  <a:srgbClr val="7030A0"/>
                </a:solidFill>
              </a:rPr>
              <a:t>nt</a:t>
            </a:r>
            <a:r>
              <a:rPr lang="en-US" sz="2400" b="1" dirty="0" smtClean="0">
                <a:solidFill>
                  <a:srgbClr val="7030A0"/>
                </a:solidFill>
              </a:rPr>
              <a:t>- a, b, c, d, Beta carotene, xanthophyll, </a:t>
            </a:r>
            <a:r>
              <a:rPr lang="en-US" sz="2400" b="1" dirty="0" err="1" smtClean="0">
                <a:solidFill>
                  <a:srgbClr val="7030A0"/>
                </a:solidFill>
              </a:rPr>
              <a:t>fucoxanthin</a:t>
            </a:r>
            <a:r>
              <a:rPr lang="en-US" sz="2400" b="1" dirty="0" smtClean="0">
                <a:solidFill>
                  <a:srgbClr val="7030A0"/>
                </a:solidFill>
              </a:rPr>
              <a:t>, c &amp; r </a:t>
            </a:r>
            <a:r>
              <a:rPr lang="en-US" sz="2400" b="1" dirty="0" err="1" smtClean="0">
                <a:solidFill>
                  <a:srgbClr val="7030A0"/>
                </a:solidFill>
              </a:rPr>
              <a:t>phycocyanin</a:t>
            </a:r>
            <a:r>
              <a:rPr lang="en-US" sz="2400" b="1" dirty="0" smtClean="0">
                <a:solidFill>
                  <a:srgbClr val="7030A0"/>
                </a:solidFill>
              </a:rPr>
              <a:t> and </a:t>
            </a:r>
            <a:r>
              <a:rPr lang="en-US" sz="2400" b="1" dirty="0" err="1" smtClean="0">
                <a:solidFill>
                  <a:srgbClr val="7030A0"/>
                </a:solidFill>
              </a:rPr>
              <a:t>phycoerythrin</a:t>
            </a:r>
            <a:r>
              <a:rPr lang="en-US" sz="2400" b="1" dirty="0" smtClean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69" t="13304" r="38125" b="15625"/>
          <a:stretch/>
        </p:blipFill>
        <p:spPr bwMode="auto">
          <a:xfrm>
            <a:off x="304800" y="1823177"/>
            <a:ext cx="4363750" cy="4806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724400" y="620420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 smtClean="0"/>
              <a:t>Fig: The </a:t>
            </a:r>
            <a:r>
              <a:rPr lang="en-US" sz="1400" b="1" dirty="0"/>
              <a:t>structure of the pigments: (a) xanthophyll (b) </a:t>
            </a:r>
            <a:r>
              <a:rPr lang="en-US" sz="1400" b="1" dirty="0" err="1"/>
              <a:t>Fucoxanthin</a:t>
            </a:r>
            <a:r>
              <a:rPr lang="en-US" sz="1400" b="1" dirty="0"/>
              <a:t> (c) </a:t>
            </a:r>
            <a:r>
              <a:rPr lang="en-US" sz="1400" b="1" dirty="0" err="1"/>
              <a:t>Phycocyanin</a:t>
            </a:r>
            <a:r>
              <a:rPr lang="en-US" sz="1400" b="1" dirty="0"/>
              <a:t> and (d) </a:t>
            </a:r>
            <a:r>
              <a:rPr lang="en-US" sz="1400" b="1" dirty="0" err="1"/>
              <a:t>Phycoerythrin</a:t>
            </a:r>
            <a:r>
              <a:rPr lang="en-US" sz="1400" b="1" dirty="0"/>
              <a:t> 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153" y="1647000"/>
            <a:ext cx="3241247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55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Characteristic features of 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773668"/>
            <a:ext cx="86868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Motile algae have flagella. The no. of flagella varies from 1 to 6.</a:t>
            </a: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Reserve food material in algae: Starch (Usually), fat &amp; oil droplets, </a:t>
            </a:r>
            <a:r>
              <a:rPr lang="en-US" sz="2400" b="1" dirty="0" err="1" smtClean="0">
                <a:solidFill>
                  <a:srgbClr val="7030A0"/>
                </a:solidFill>
              </a:rPr>
              <a:t>Laminarin</a:t>
            </a:r>
            <a:r>
              <a:rPr lang="en-US" sz="2400" b="1" dirty="0" smtClean="0">
                <a:solidFill>
                  <a:srgbClr val="7030A0"/>
                </a:solidFill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</a:rPr>
              <a:t>Mannitol</a:t>
            </a:r>
            <a:r>
              <a:rPr lang="en-US" sz="2400" b="1" dirty="0" smtClean="0">
                <a:solidFill>
                  <a:srgbClr val="7030A0"/>
                </a:solidFill>
              </a:rPr>
              <a:t>, Floridian starch, </a:t>
            </a:r>
            <a:r>
              <a:rPr lang="en-US" sz="2400" b="1" dirty="0" err="1" smtClean="0">
                <a:solidFill>
                  <a:srgbClr val="7030A0"/>
                </a:solidFill>
              </a:rPr>
              <a:t>cyanophycean</a:t>
            </a:r>
            <a:r>
              <a:rPr lang="en-US" sz="2400" b="1" dirty="0" smtClean="0">
                <a:solidFill>
                  <a:srgbClr val="7030A0"/>
                </a:solidFill>
              </a:rPr>
              <a:t> starch.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8" t="24000" r="31797" b="18727"/>
          <a:stretch/>
        </p:blipFill>
        <p:spPr bwMode="auto">
          <a:xfrm>
            <a:off x="2209800" y="2286000"/>
            <a:ext cx="4740853" cy="4100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708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7620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Characteristic features of 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773668"/>
            <a:ext cx="868680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Reproduction by 3 methods: 1 Vegetative, 2. Asexual 3. Sexual</a:t>
            </a: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Sexual reproduction may be </a:t>
            </a:r>
            <a:r>
              <a:rPr lang="en-US" sz="2400" b="1" dirty="0" err="1" smtClean="0">
                <a:solidFill>
                  <a:srgbClr val="7030A0"/>
                </a:solidFill>
              </a:rPr>
              <a:t>Isogamatic</a:t>
            </a:r>
            <a:r>
              <a:rPr lang="en-US" sz="2400" b="1" dirty="0" smtClean="0">
                <a:solidFill>
                  <a:srgbClr val="7030A0"/>
                </a:solidFill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</a:rPr>
              <a:t>heterogamtic</a:t>
            </a:r>
            <a:r>
              <a:rPr lang="en-US" sz="2400" b="1" dirty="0" smtClean="0">
                <a:solidFill>
                  <a:srgbClr val="7030A0"/>
                </a:solidFill>
              </a:rPr>
              <a:t> or </a:t>
            </a:r>
            <a:r>
              <a:rPr lang="en-US" sz="2400" b="1" dirty="0" err="1" smtClean="0">
                <a:solidFill>
                  <a:srgbClr val="7030A0"/>
                </a:solidFill>
              </a:rPr>
              <a:t>oogamous</a:t>
            </a:r>
            <a:r>
              <a:rPr lang="en-US" sz="2400" b="1" dirty="0" smtClean="0">
                <a:solidFill>
                  <a:srgbClr val="7030A0"/>
                </a:solidFill>
              </a:rPr>
              <a:t>.</a:t>
            </a: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US" sz="2400" b="1" dirty="0">
              <a:solidFill>
                <a:srgbClr val="7030A0"/>
              </a:solidFill>
            </a:endParaRP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US" b="1" dirty="0" smtClean="0">
              <a:solidFill>
                <a:srgbClr val="7030A0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>
                <a:solidFill>
                  <a:srgbClr val="7030A0"/>
                </a:solidFill>
              </a:rPr>
              <a:t>Both Gametes </a:t>
            </a:r>
            <a:r>
              <a:rPr lang="en-US" b="1" dirty="0">
                <a:solidFill>
                  <a:srgbClr val="7030A0"/>
                </a:solidFill>
              </a:rPr>
              <a:t>are similar </a:t>
            </a:r>
            <a:r>
              <a:rPr lang="en-US" b="1" dirty="0" smtClean="0">
                <a:solidFill>
                  <a:srgbClr val="7030A0"/>
                </a:solidFill>
              </a:rPr>
              <a:t>        Both </a:t>
            </a:r>
            <a:r>
              <a:rPr lang="en-US" b="1" dirty="0">
                <a:solidFill>
                  <a:srgbClr val="7030A0"/>
                </a:solidFill>
              </a:rPr>
              <a:t>Gametes are </a:t>
            </a:r>
            <a:r>
              <a:rPr lang="en-US" b="1" dirty="0" smtClean="0">
                <a:solidFill>
                  <a:srgbClr val="7030A0"/>
                </a:solidFill>
              </a:rPr>
              <a:t>dissimilar      Female Gamete non-motile 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                                                                                                                    while male is motile</a:t>
            </a: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Sexual reproduction takes place by Gametes.</a:t>
            </a: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Sex organs are Simple and Unicellular.</a:t>
            </a: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</a:rPr>
              <a:t>Zygote forms after fertilization. Zygote divides </a:t>
            </a:r>
            <a:r>
              <a:rPr lang="en-US" sz="2400" b="1" dirty="0" err="1" smtClean="0">
                <a:solidFill>
                  <a:srgbClr val="7030A0"/>
                </a:solidFill>
              </a:rPr>
              <a:t>meiotically</a:t>
            </a:r>
            <a:r>
              <a:rPr lang="en-US" sz="2400" b="1" dirty="0" smtClean="0">
                <a:solidFill>
                  <a:srgbClr val="7030A0"/>
                </a:solidFill>
              </a:rPr>
              <a:t> to produce new </a:t>
            </a:r>
            <a:r>
              <a:rPr lang="en-US" sz="2400" b="1" dirty="0" err="1" smtClean="0">
                <a:solidFill>
                  <a:srgbClr val="7030A0"/>
                </a:solidFill>
              </a:rPr>
              <a:t>thallus</a:t>
            </a:r>
            <a:r>
              <a:rPr lang="en-US" sz="2400" b="1" dirty="0" smtClean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57400"/>
            <a:ext cx="8458200" cy="216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15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2226</TotalTime>
  <Words>605</Words>
  <Application>Microsoft Office PowerPoint</Application>
  <PresentationFormat>On-screen Show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Trilok Kumar</dc:creator>
  <cp:lastModifiedBy>SB</cp:lastModifiedBy>
  <cp:revision>252</cp:revision>
  <dcterms:created xsi:type="dcterms:W3CDTF">2006-08-16T00:00:00Z</dcterms:created>
  <dcterms:modified xsi:type="dcterms:W3CDTF">2026-06-22T12:46:44Z</dcterms:modified>
</cp:coreProperties>
</file>